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603" r:id="rId3"/>
    <p:sldId id="599" r:id="rId4"/>
    <p:sldId id="598" r:id="rId5"/>
    <p:sldId id="602" r:id="rId6"/>
    <p:sldId id="604" r:id="rId7"/>
    <p:sldId id="613" r:id="rId8"/>
    <p:sldId id="614" r:id="rId9"/>
    <p:sldId id="615" r:id="rId10"/>
    <p:sldId id="605" r:id="rId11"/>
    <p:sldId id="606" r:id="rId12"/>
    <p:sldId id="607" r:id="rId13"/>
    <p:sldId id="608" r:id="rId14"/>
    <p:sldId id="609" r:id="rId15"/>
    <p:sldId id="610" r:id="rId16"/>
    <p:sldId id="611" r:id="rId17"/>
    <p:sldId id="612" r:id="rId18"/>
    <p:sldId id="616" r:id="rId19"/>
    <p:sldId id="617" r:id="rId20"/>
    <p:sldId id="618" r:id="rId21"/>
    <p:sldId id="619" r:id="rId22"/>
    <p:sldId id="621" r:id="rId23"/>
    <p:sldId id="622" r:id="rId24"/>
    <p:sldId id="623" r:id="rId25"/>
    <p:sldId id="620" r:id="rId26"/>
    <p:sldId id="625" r:id="rId27"/>
    <p:sldId id="627" r:id="rId28"/>
    <p:sldId id="628" r:id="rId29"/>
    <p:sldId id="600" r:id="rId30"/>
  </p:sldIdLst>
  <p:sldSz cx="9144000" cy="6858000" type="screen4x3"/>
  <p:notesSz cx="6805613" cy="99441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9777" autoAdjust="0"/>
  </p:normalViewPr>
  <p:slideViewPr>
    <p:cSldViewPr>
      <p:cViewPr varScale="1">
        <p:scale>
          <a:sx n="67" d="100"/>
          <a:sy n="67" d="100"/>
        </p:scale>
        <p:origin x="1287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13-Dec-22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2022-12-13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34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94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2022-12-13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harley.com/nn_vi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amharley.com/nn_vis/cnn/3d.html" TargetMode="External"/><Relationship Id="rId4" Type="http://schemas.openxmlformats.org/officeDocument/2006/relationships/hyperlink" Target="https://adamharley.com/nn_vis/mlp/3d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Machine Vision:</a:t>
            </a:r>
            <a:br>
              <a:rPr lang="en-CA" dirty="0"/>
            </a:br>
            <a:r>
              <a:rPr lang="en-CA" dirty="0"/>
              <a:t>Understanding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10</a:t>
            </a:r>
          </a:p>
          <a:p>
            <a:r>
              <a:rPr lang="en-CA" dirty="0"/>
              <a:t>Convolutional Neural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/ kernel size / dilation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D3ACE6-429A-E0D1-F86F-A853FB171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1619064"/>
            <a:ext cx="8707934" cy="41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0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Fully connected vs convolutional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4B282-1425-1F26-9E00-7FC5F5C4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25" y="5373216"/>
            <a:ext cx="4451492" cy="1350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24F98-9A4A-3648-434B-00825748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401801"/>
            <a:ext cx="2975119" cy="970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6DB93-9D6F-9D08-7FE5-EE36223C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285874"/>
            <a:ext cx="5553075" cy="3971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39423C-9EF0-7C97-C213-175934277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49" y="1292613"/>
            <a:ext cx="2581275" cy="39719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A383-AA69-560A-6226-FEEB75C564F5}"/>
              </a:ext>
            </a:extLst>
          </p:cNvPr>
          <p:cNvCxnSpPr>
            <a:cxnSpLocks/>
          </p:cNvCxnSpPr>
          <p:nvPr/>
        </p:nvCxnSpPr>
        <p:spPr>
          <a:xfrm>
            <a:off x="3275856" y="1700808"/>
            <a:ext cx="0" cy="3279887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03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channels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24536"/>
            <a:ext cx="8229600" cy="1396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                                   weights and            biases at each layer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C5E4B9-C379-E5E6-B6D5-75E049954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74" y="1500128"/>
            <a:ext cx="8872516" cy="2576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EAA03-061A-DFE6-1310-72075291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412" y="4612932"/>
            <a:ext cx="3168351" cy="560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177B6C-6A6A-BB4E-B3A2-95186E5D7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4583488"/>
            <a:ext cx="1758510" cy="5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4806-A87B-588D-0761-FD80C9F3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1881051" cy="22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1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4806-A87B-588D-0761-FD80C9F3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1881051" cy="2238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AC91B-D260-54CB-C1F0-95ED62CA5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1" y="2148672"/>
            <a:ext cx="3518263" cy="22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3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7B5D4-87E9-C681-A541-9E80A0D9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93101"/>
            <a:ext cx="6688183" cy="23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7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1-D Example: MNIST1D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CCA10-330D-4C74-45EF-25EF73F16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49"/>
          <a:stretch/>
        </p:blipFill>
        <p:spPr>
          <a:xfrm>
            <a:off x="914235" y="1263609"/>
            <a:ext cx="8122261" cy="49016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DB75DB-BBD9-99D2-A1A9-6BA269E200DE}"/>
              </a:ext>
            </a:extLst>
          </p:cNvPr>
          <p:cNvSpPr/>
          <p:nvPr/>
        </p:nvSpPr>
        <p:spPr>
          <a:xfrm>
            <a:off x="251520" y="2564904"/>
            <a:ext cx="151216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transformation of template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9B5A2F-1665-D171-08F9-E2486FEAF8FA}"/>
              </a:ext>
            </a:extLst>
          </p:cNvPr>
          <p:cNvSpPr/>
          <p:nvPr/>
        </p:nvSpPr>
        <p:spPr>
          <a:xfrm>
            <a:off x="439547" y="1268760"/>
            <a:ext cx="1136114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Templates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F77EEA-F491-26FD-8649-4C24DA8E6CE4}"/>
              </a:ext>
            </a:extLst>
          </p:cNvPr>
          <p:cNvSpPr/>
          <p:nvPr/>
        </p:nvSpPr>
        <p:spPr>
          <a:xfrm>
            <a:off x="251520" y="3789040"/>
            <a:ext cx="151216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noise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DB1693-0B6F-C6FE-4DE5-D7C0DF0B5DA7}"/>
              </a:ext>
            </a:extLst>
          </p:cNvPr>
          <p:cNvSpPr/>
          <p:nvPr/>
        </p:nvSpPr>
        <p:spPr>
          <a:xfrm>
            <a:off x="175912" y="5229200"/>
            <a:ext cx="1663385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40 samples (top to bottom)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46382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1-D Example: MNIST1D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CCE077-4BB1-02C3-0987-214884342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08720"/>
            <a:ext cx="8927798" cy="5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42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1-D Example: MNIST1D </a:t>
            </a:r>
            <a:br>
              <a:rPr lang="en-US" dirty="0"/>
            </a:br>
            <a:r>
              <a:rPr lang="en-US" dirty="0"/>
              <a:t>CNN vs. fully connected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E6BB4-7C08-2C6E-A5B8-3C2B03D7D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4509120"/>
            <a:ext cx="4038600" cy="18330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2050 parameters</a:t>
            </a:r>
          </a:p>
          <a:p>
            <a:r>
              <a:rPr lang="en-US" dirty="0"/>
              <a:t>SGD train for 100k steps</a:t>
            </a:r>
          </a:p>
          <a:p>
            <a:r>
              <a:rPr lang="en-US" dirty="0"/>
              <a:t>Learning rate 0.01</a:t>
            </a:r>
          </a:p>
          <a:p>
            <a:r>
              <a:rPr lang="en-US" dirty="0"/>
              <a:t>Batch size 100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240CF1-7E55-7ADD-E4F5-9660BFDB9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4509120"/>
            <a:ext cx="4316288" cy="18330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150,185 parameters</a:t>
            </a:r>
          </a:p>
          <a:p>
            <a:r>
              <a:rPr lang="en-US" dirty="0"/>
              <a:t>Same # layers / hidden units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63D75F-EDCE-6E97-2FDF-BE1B60470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1811957"/>
            <a:ext cx="8484542" cy="25531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184230-774B-700A-E7A0-6627CDC8272F}"/>
              </a:ext>
            </a:extLst>
          </p:cNvPr>
          <p:cNvSpPr/>
          <p:nvPr/>
        </p:nvSpPr>
        <p:spPr>
          <a:xfrm>
            <a:off x="683568" y="6342187"/>
            <a:ext cx="3024336" cy="3792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Superior inductive bias!</a:t>
            </a:r>
          </a:p>
        </p:txBody>
      </p:sp>
    </p:spTree>
    <p:extLst>
      <p:ext uri="{BB962C8B-B14F-4D97-AF65-F5344CB8AC3E}">
        <p14:creationId xmlns:p14="http://schemas.microsoft.com/office/powerpoint/2010/main" val="334366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2D convolutional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C9F811-5883-7EFA-7290-1C6ED0FC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48" y="980728"/>
            <a:ext cx="6134704" cy="431028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7736F5-BA0B-2668-84EB-7A9C52AEBA58}"/>
              </a:ext>
            </a:extLst>
          </p:cNvPr>
          <p:cNvSpPr/>
          <p:nvPr/>
        </p:nvSpPr>
        <p:spPr>
          <a:xfrm>
            <a:off x="1259632" y="5369794"/>
            <a:ext cx="6695900" cy="12275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81D4B3-D212-EAB9-E916-CF9E6D775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28" y="5458377"/>
            <a:ext cx="6357368" cy="10686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FB6EDC-D8A1-D684-9CD2-982A08FF835B}"/>
              </a:ext>
            </a:extLst>
          </p:cNvPr>
          <p:cNvSpPr/>
          <p:nvPr/>
        </p:nvSpPr>
        <p:spPr>
          <a:xfrm>
            <a:off x="1294171" y="886692"/>
            <a:ext cx="757550" cy="483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88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and fully-connected nets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r>
              <a:rPr lang="en-US" dirty="0"/>
              <a:t>Images are large; hidden layers are usually larger</a:t>
            </a:r>
          </a:p>
          <a:p>
            <a:pPr lvl="1"/>
            <a:r>
              <a:rPr lang="en-US" dirty="0"/>
              <a:t>E.g. 224 x 224 input to a shallow net would need 22 billion weights</a:t>
            </a:r>
          </a:p>
          <a:p>
            <a:r>
              <a:rPr lang="en-US" dirty="0"/>
              <a:t>Nearby pixels are statistically related</a:t>
            </a:r>
          </a:p>
          <a:p>
            <a:endParaRPr lang="en-US" dirty="0"/>
          </a:p>
          <a:p>
            <a:r>
              <a:rPr lang="en-US" dirty="0"/>
              <a:t>Interpretation of image should be “stable”, i.e. logical under geometric transformations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91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2D convolution of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0F52AE-2354-4E0D-ED94-8D28803D1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176" y="1412776"/>
            <a:ext cx="8579296" cy="362062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BE60D7-C659-ED76-18E7-4ED34AC3B411}"/>
              </a:ext>
            </a:extLst>
          </p:cNvPr>
          <p:cNvSpPr/>
          <p:nvPr/>
        </p:nvSpPr>
        <p:spPr>
          <a:xfrm>
            <a:off x="1979712" y="5392659"/>
            <a:ext cx="5256584" cy="11326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K x K x C</a:t>
            </a:r>
            <a:r>
              <a:rPr lang="en-US" sz="3600" baseline="-25000" dirty="0"/>
              <a:t>i</a:t>
            </a:r>
            <a:r>
              <a:rPr lang="en-US" sz="3600" dirty="0"/>
              <a:t> x C</a:t>
            </a:r>
            <a:r>
              <a:rPr lang="en-US" sz="3600" baseline="-25000" dirty="0"/>
              <a:t>o</a:t>
            </a:r>
            <a:r>
              <a:rPr lang="en-US" sz="3600" dirty="0"/>
              <a:t> weights</a:t>
            </a:r>
          </a:p>
          <a:p>
            <a:pPr algn="ctr"/>
            <a:r>
              <a:rPr lang="en-US" sz="3600" dirty="0"/>
              <a:t>+ C</a:t>
            </a:r>
            <a:r>
              <a:rPr lang="en-US" sz="3600" baseline="-25000" dirty="0"/>
              <a:t>o</a:t>
            </a:r>
            <a:r>
              <a:rPr lang="en-US" sz="3600" dirty="0"/>
              <a:t> biases</a:t>
            </a:r>
          </a:p>
        </p:txBody>
      </p:sp>
    </p:spTree>
    <p:extLst>
      <p:ext uri="{BB962C8B-B14F-4D97-AF65-F5344CB8AC3E}">
        <p14:creationId xmlns:p14="http://schemas.microsoft.com/office/powerpoint/2010/main" val="17226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Downscaling an image 2x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2157"/>
            <a:ext cx="8229600" cy="27691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a) Could sample every other pixel: stride of 2</a:t>
            </a:r>
          </a:p>
          <a:p>
            <a:pPr marL="0" indent="0">
              <a:buNone/>
            </a:pPr>
            <a:r>
              <a:rPr lang="en-US" dirty="0"/>
              <a:t>b) Max-pooling</a:t>
            </a:r>
          </a:p>
          <a:p>
            <a:pPr marL="0" indent="0">
              <a:buNone/>
            </a:pPr>
            <a:r>
              <a:rPr lang="en-US" dirty="0"/>
              <a:t>c) Average pooling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67A1DC-7D39-EFB2-E9E8-D8E9E33E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1484784"/>
            <a:ext cx="8623652" cy="170594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79DD12-4897-4885-9FD7-4EA7BF02D92E}"/>
              </a:ext>
            </a:extLst>
          </p:cNvPr>
          <p:cNvCxnSpPr>
            <a:cxnSpLocks/>
          </p:cNvCxnSpPr>
          <p:nvPr/>
        </p:nvCxnSpPr>
        <p:spPr>
          <a:xfrm>
            <a:off x="3203848" y="1196752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9F51C9-83AE-A2E4-3321-18288353D612}"/>
              </a:ext>
            </a:extLst>
          </p:cNvPr>
          <p:cNvCxnSpPr>
            <a:cxnSpLocks/>
          </p:cNvCxnSpPr>
          <p:nvPr/>
        </p:nvCxnSpPr>
        <p:spPr>
          <a:xfrm>
            <a:off x="6108021" y="1268760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41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Upscaling an image 2x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56992"/>
            <a:ext cx="8229600" cy="2769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a) Duplicate </a:t>
            </a:r>
          </a:p>
          <a:p>
            <a:pPr marL="0" indent="0">
              <a:buNone/>
            </a:pPr>
            <a:r>
              <a:rPr lang="en-US" dirty="0"/>
              <a:t>b) Max-</a:t>
            </a:r>
            <a:r>
              <a:rPr lang="en-US" dirty="0" err="1"/>
              <a:t>unpooling</a:t>
            </a:r>
            <a:r>
              <a:rPr lang="en-US" dirty="0"/>
              <a:t> (with proper bookkeeping)</a:t>
            </a:r>
          </a:p>
          <a:p>
            <a:pPr marL="0" indent="0">
              <a:buNone/>
            </a:pPr>
            <a:r>
              <a:rPr lang="en-US" dirty="0"/>
              <a:t>c) Bilinear interpolation</a:t>
            </a:r>
          </a:p>
          <a:p>
            <a:pPr marL="0" indent="0">
              <a:buNone/>
            </a:pPr>
            <a:r>
              <a:rPr lang="en-US" dirty="0"/>
              <a:t>d) </a:t>
            </a:r>
            <a:r>
              <a:rPr lang="en-US" i="1" dirty="0"/>
              <a:t>Transposed convolution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F9BCDA-FCE5-87E9-22BE-F958FA60A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53" y="1331523"/>
            <a:ext cx="8782093" cy="16925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47E83-88E4-64DC-2E3E-897618BB7E5B}"/>
              </a:ext>
            </a:extLst>
          </p:cNvPr>
          <p:cNvCxnSpPr>
            <a:cxnSpLocks/>
          </p:cNvCxnSpPr>
          <p:nvPr/>
        </p:nvCxnSpPr>
        <p:spPr>
          <a:xfrm>
            <a:off x="6012160" y="1124744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4BBD4-4024-87E6-0F1D-E7E5E8DACBD2}"/>
              </a:ext>
            </a:extLst>
          </p:cNvPr>
          <p:cNvCxnSpPr>
            <a:cxnSpLocks/>
          </p:cNvCxnSpPr>
          <p:nvPr/>
        </p:nvCxnSpPr>
        <p:spPr>
          <a:xfrm>
            <a:off x="3059832" y="1196752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Transposed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4797152"/>
            <a:ext cx="4114800" cy="7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Downsampling</a:t>
            </a:r>
            <a:r>
              <a:rPr lang="en-US" dirty="0"/>
              <a:t>, stride 2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7B98F4-CC28-E5D3-2B7F-267D7FD0F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339408"/>
            <a:ext cx="8765272" cy="29536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DE6CE7-CA2A-50E9-83F4-611655D27471}"/>
              </a:ext>
            </a:extLst>
          </p:cNvPr>
          <p:cNvCxnSpPr>
            <a:cxnSpLocks/>
          </p:cNvCxnSpPr>
          <p:nvPr/>
        </p:nvCxnSpPr>
        <p:spPr>
          <a:xfrm>
            <a:off x="4932040" y="1733289"/>
            <a:ext cx="0" cy="3279887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26452E-FD60-B227-4BF5-AB43BBFA4CD8}"/>
              </a:ext>
            </a:extLst>
          </p:cNvPr>
          <p:cNvSpPr txBox="1">
            <a:spLocks/>
          </p:cNvSpPr>
          <p:nvPr/>
        </p:nvSpPr>
        <p:spPr>
          <a:xfrm>
            <a:off x="4993704" y="4804202"/>
            <a:ext cx="4114800" cy="1145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/>
              <a:t>Upsampling</a:t>
            </a:r>
            <a:r>
              <a:rPr lang="en-US" dirty="0"/>
              <a:t> with transposed convolution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70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Changing the number of channels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DB8F689-B68B-7B0E-8676-382F05447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80" y="1127946"/>
            <a:ext cx="8545312" cy="35971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E3D002-DB05-34E3-E12A-F298EA4780FA}"/>
              </a:ext>
            </a:extLst>
          </p:cNvPr>
          <p:cNvSpPr/>
          <p:nvPr/>
        </p:nvSpPr>
        <p:spPr>
          <a:xfrm>
            <a:off x="395536" y="5248643"/>
            <a:ext cx="8465780" cy="113268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“1 x 1 convolution” has 1 x 1 x C</a:t>
            </a:r>
            <a:r>
              <a:rPr lang="en-US" sz="3200" baseline="-25000" dirty="0"/>
              <a:t>i</a:t>
            </a:r>
            <a:r>
              <a:rPr lang="en-US" sz="3200" dirty="0"/>
              <a:t> x C</a:t>
            </a:r>
            <a:r>
              <a:rPr lang="en-US" sz="3200" baseline="-25000" dirty="0"/>
              <a:t>o</a:t>
            </a:r>
            <a:r>
              <a:rPr lang="en-US" sz="3200" dirty="0"/>
              <a:t> weights + C</a:t>
            </a:r>
            <a:r>
              <a:rPr lang="en-US" sz="3200" baseline="-25000" dirty="0"/>
              <a:t>o</a:t>
            </a:r>
            <a:r>
              <a:rPr lang="en-US" sz="3200" dirty="0"/>
              <a:t> biases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Especially useful when merging CNN blocks</a:t>
            </a:r>
          </a:p>
        </p:txBody>
      </p:sp>
    </p:spTree>
    <p:extLst>
      <p:ext uri="{BB962C8B-B14F-4D97-AF65-F5344CB8AC3E}">
        <p14:creationId xmlns:p14="http://schemas.microsoft.com/office/powerpoint/2010/main" val="4190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70973"/>
            <a:ext cx="8229600" cy="17823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Imagenet</a:t>
            </a:r>
            <a:r>
              <a:rPr lang="en-US" dirty="0"/>
              <a:t> dataset has 1M x training images, 50k validation, 100k test</a:t>
            </a:r>
          </a:p>
          <a:p>
            <a:r>
              <a:rPr lang="en-US" dirty="0"/>
              <a:t>Input: 224x224 pixels</a:t>
            </a:r>
          </a:p>
          <a:p>
            <a:r>
              <a:rPr lang="en-US" dirty="0"/>
              <a:t>Output: 1000 categories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76EE49-703A-7881-2C25-4946A633F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08" y="1578500"/>
            <a:ext cx="8856984" cy="29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503143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AlexNet</a:t>
            </a:r>
            <a:r>
              <a:rPr lang="en-US" dirty="0"/>
              <a:t> was first model to do well on this task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CNN architecture:</a:t>
            </a:r>
          </a:p>
          <a:p>
            <a:pPr lvl="1"/>
            <a:r>
              <a:rPr lang="en-US" dirty="0"/>
              <a:t>5 hidden convolutional layers</a:t>
            </a:r>
          </a:p>
          <a:p>
            <a:pPr lvl="1"/>
            <a:r>
              <a:rPr lang="en-US" dirty="0"/>
              <a:t>3 hidden fully connected layers</a:t>
            </a:r>
          </a:p>
          <a:p>
            <a:pPr lvl="1"/>
            <a:r>
              <a:rPr lang="en-US" dirty="0"/>
              <a:t>60M parameters total</a:t>
            </a:r>
          </a:p>
          <a:p>
            <a:r>
              <a:rPr lang="en-US" dirty="0">
                <a:highlight>
                  <a:srgbClr val="FFFF00"/>
                </a:highlight>
              </a:rPr>
              <a:t>Data augmentation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2048 x original data</a:t>
            </a:r>
          </a:p>
          <a:p>
            <a:pPr lvl="1"/>
            <a:r>
              <a:rPr lang="en-US" dirty="0"/>
              <a:t>Spatial transforms</a:t>
            </a:r>
          </a:p>
          <a:p>
            <a:pPr lvl="1"/>
            <a:r>
              <a:rPr lang="en-US" dirty="0"/>
              <a:t>Input intensities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33536D-1FE2-3304-B684-C4182D4EA599}"/>
              </a:ext>
            </a:extLst>
          </p:cNvPr>
          <p:cNvSpPr txBox="1">
            <a:spLocks/>
          </p:cNvSpPr>
          <p:nvPr/>
        </p:nvSpPr>
        <p:spPr>
          <a:xfrm>
            <a:off x="4860032" y="4369729"/>
            <a:ext cx="4114800" cy="2031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Trained using:</a:t>
            </a:r>
          </a:p>
          <a:p>
            <a:pPr>
              <a:buFontTx/>
              <a:buChar char="-"/>
            </a:pPr>
            <a:r>
              <a:rPr lang="en-US" dirty="0"/>
              <a:t>SGD w/ momentum 0.9</a:t>
            </a:r>
          </a:p>
          <a:p>
            <a:pPr>
              <a:buFontTx/>
              <a:buChar char="-"/>
            </a:pPr>
            <a:r>
              <a:rPr lang="en-US" dirty="0"/>
              <a:t>Batch size 128</a:t>
            </a:r>
          </a:p>
          <a:p>
            <a:pPr>
              <a:buFontTx/>
              <a:buChar char="-"/>
            </a:pPr>
            <a:r>
              <a:rPr lang="en-US" i="1" dirty="0"/>
              <a:t>Dropout + L2 weight decay</a:t>
            </a:r>
          </a:p>
        </p:txBody>
      </p:sp>
    </p:spTree>
    <p:extLst>
      <p:ext uri="{BB962C8B-B14F-4D97-AF65-F5344CB8AC3E}">
        <p14:creationId xmlns:p14="http://schemas.microsoft.com/office/powerpoint/2010/main" val="317944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031431"/>
          </a:xfrm>
        </p:spPr>
        <p:txBody>
          <a:bodyPr>
            <a:normAutofit/>
          </a:bodyPr>
          <a:lstStyle/>
          <a:p>
            <a:r>
              <a:rPr lang="en-US" dirty="0"/>
              <a:t>Top-5 test error improved: from 25% in 2011 (pre-CNNs) to 16.4% using </a:t>
            </a:r>
            <a:r>
              <a:rPr lang="en-US" dirty="0" err="1"/>
              <a:t>AlexNet</a:t>
            </a:r>
            <a:r>
              <a:rPr lang="en-US" sz="3200" dirty="0"/>
              <a:t> </a:t>
            </a:r>
            <a:r>
              <a:rPr lang="en-US" sz="1400" dirty="0"/>
              <a:t>(</a:t>
            </a:r>
            <a:r>
              <a:rPr lang="en-US" sz="1400" dirty="0" err="1"/>
              <a:t>Krizhevsky</a:t>
            </a:r>
            <a:r>
              <a:rPr lang="en-US" sz="1400" dirty="0"/>
              <a:t> et al. 2012)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AF9AE1-8838-6563-0527-B0A1D5AA9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623" y="2636912"/>
            <a:ext cx="4128353" cy="33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VGG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7"/>
            <a:ext cx="9011344" cy="720080"/>
          </a:xfrm>
        </p:spPr>
        <p:txBody>
          <a:bodyPr>
            <a:normAutofit/>
          </a:bodyPr>
          <a:lstStyle/>
          <a:p>
            <a:r>
              <a:rPr lang="en-US" dirty="0"/>
              <a:t>Test errors: 25%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16.4% </a:t>
            </a:r>
            <a:r>
              <a:rPr lang="en-US" dirty="0" err="1"/>
              <a:t>AlexNet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6.8% VGG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14C414-CCD9-99C1-809E-5433C56E2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512" y="2566994"/>
            <a:ext cx="8808604" cy="3392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EFA504-A400-D405-8B07-D5714BEA0FEF}"/>
              </a:ext>
            </a:extLst>
          </p:cNvPr>
          <p:cNvSpPr txBox="1"/>
          <p:nvPr/>
        </p:nvSpPr>
        <p:spPr>
          <a:xfrm>
            <a:off x="6234476" y="1187460"/>
            <a:ext cx="323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LMRoman10-Regular-Identity-H"/>
              </a:rPr>
              <a:t>(</a:t>
            </a:r>
            <a:r>
              <a:rPr lang="en-US" sz="1800" b="0" i="0" u="none" strike="noStrike" baseline="0" dirty="0" err="1">
                <a:latin typeface="LMRoman10-Regular-Identity-H"/>
              </a:rPr>
              <a:t>Simonyan</a:t>
            </a:r>
            <a:r>
              <a:rPr lang="en-US" sz="1800" b="0" i="0" u="none" strike="noStrike" baseline="0" dirty="0">
                <a:latin typeface="LMRoman10-Regular-Identity-H"/>
              </a:rPr>
              <a:t> &amp; Zisserman 2014)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6628EF-CFB6-EBA1-16EC-405FCB6483A6}"/>
              </a:ext>
            </a:extLst>
          </p:cNvPr>
          <p:cNvSpPr txBox="1">
            <a:spLocks/>
          </p:cNvSpPr>
          <p:nvPr/>
        </p:nvSpPr>
        <p:spPr>
          <a:xfrm>
            <a:off x="467544" y="5949280"/>
            <a:ext cx="8676456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 hidden layers; 144M params (vs. </a:t>
            </a:r>
            <a:r>
              <a:rPr lang="en-US" dirty="0" err="1"/>
              <a:t>AlexNet’s</a:t>
            </a:r>
            <a:r>
              <a:rPr lang="en-US" dirty="0"/>
              <a:t> 60M)</a:t>
            </a:r>
          </a:p>
        </p:txBody>
      </p:sp>
    </p:spTree>
    <p:extLst>
      <p:ext uri="{BB962C8B-B14F-4D97-AF65-F5344CB8AC3E}">
        <p14:creationId xmlns:p14="http://schemas.microsoft.com/office/powerpoint/2010/main" val="2844471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63C2-101C-214C-0245-0D1C7120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8D27-5F8C-EEF9-8BED-B9FEA3C8F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6449"/>
            <a:ext cx="8229600" cy="55889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Convolutional vs Fully-connected layers: </a:t>
            </a:r>
          </a:p>
          <a:p>
            <a:pPr lvl="1"/>
            <a:r>
              <a:rPr lang="en-US" dirty="0"/>
              <a:t>Sparser connections</a:t>
            </a:r>
          </a:p>
          <a:p>
            <a:pPr lvl="1"/>
            <a:r>
              <a:rPr lang="en-US" dirty="0"/>
              <a:t>Shared weights</a:t>
            </a:r>
          </a:p>
          <a:p>
            <a:pPr lvl="1"/>
            <a:r>
              <a:rPr lang="en-US" dirty="0"/>
              <a:t>Parallel processing paths</a:t>
            </a:r>
          </a:p>
          <a:p>
            <a:r>
              <a:rPr lang="en-US" dirty="0"/>
              <a:t>CNN’s score better than MLP’s on images</a:t>
            </a:r>
          </a:p>
          <a:p>
            <a:pPr lvl="1"/>
            <a:r>
              <a:rPr lang="en-US" dirty="0">
                <a:hlinkClick r:id="rId3"/>
              </a:rPr>
              <a:t>A Harley’s Live demos</a:t>
            </a:r>
            <a:r>
              <a:rPr lang="en-US" dirty="0"/>
              <a:t> of </a:t>
            </a:r>
            <a:r>
              <a:rPr lang="en-US" dirty="0">
                <a:hlinkClick r:id="rId4"/>
              </a:rPr>
              <a:t>fully connected</a:t>
            </a:r>
            <a:r>
              <a:rPr lang="en-US" dirty="0"/>
              <a:t> vs </a:t>
            </a:r>
            <a:r>
              <a:rPr lang="en-US" dirty="0">
                <a:hlinkClick r:id="rId5"/>
              </a:rPr>
              <a:t>convolutional</a:t>
            </a:r>
            <a:endParaRPr lang="en-US" dirty="0"/>
          </a:p>
          <a:p>
            <a:r>
              <a:rPr lang="en-US" dirty="0"/>
              <a:t>Data augmentation is hugely important</a:t>
            </a:r>
          </a:p>
          <a:p>
            <a:pPr lvl="1"/>
            <a:r>
              <a:rPr lang="en-US" dirty="0"/>
              <a:t>CNN can help with translational equivariance</a:t>
            </a:r>
          </a:p>
          <a:p>
            <a:pPr lvl="1"/>
            <a:r>
              <a:rPr lang="en-US" dirty="0"/>
              <a:t>Rotational equivariance is harder</a:t>
            </a:r>
          </a:p>
          <a:p>
            <a:r>
              <a:rPr lang="en-US" dirty="0"/>
              <a:t>Architectural choices matter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122FB-9D4E-305F-2DEA-BD4AE054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4512C-FB5A-2941-3013-C0EE14BE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50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6542-463F-D145-59F0-AD505768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274638"/>
            <a:ext cx="4402832" cy="1143000"/>
          </a:xfrm>
        </p:spPr>
        <p:txBody>
          <a:bodyPr/>
          <a:lstStyle/>
          <a:p>
            <a:r>
              <a:rPr lang="en-US" dirty="0"/>
              <a:t>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EACF4-C96D-CD4E-1A77-7A70C1BB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600200"/>
            <a:ext cx="3466728" cy="45259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f[x] = “mountain”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f[t[x]] = “mountain”</a:t>
            </a:r>
          </a:p>
          <a:p>
            <a:pPr marL="0" indent="0" algn="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1CCA9-57B8-4851-E605-11F60A05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3861A-1E05-BEFB-7336-CDE5DFF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2FCFC-2205-17DB-7F3A-07D08106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28" y="548680"/>
            <a:ext cx="3750004" cy="6084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1E65D-6571-53DB-35B1-493127A5871F}"/>
              </a:ext>
            </a:extLst>
          </p:cNvPr>
          <p:cNvSpPr txBox="1"/>
          <p:nvPr/>
        </p:nvSpPr>
        <p:spPr>
          <a:xfrm>
            <a:off x="889248" y="5733256"/>
            <a:ext cx="3826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t: translate 20 pixels to the left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43778-CF92-96B5-ED94-5A5249157BE9}"/>
              </a:ext>
            </a:extLst>
          </p:cNvPr>
          <p:cNvCxnSpPr>
            <a:cxnSpLocks/>
          </p:cNvCxnSpPr>
          <p:nvPr/>
        </p:nvCxnSpPr>
        <p:spPr>
          <a:xfrm flipH="1" flipV="1">
            <a:off x="1403648" y="5013176"/>
            <a:ext cx="144016" cy="729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65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04E0-F479-C215-EC5C-009272E9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vs Equivariance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139EC-D75B-BE7E-DD8B-23465C94D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Invariance: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Equivariance: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28C8-D4E7-D2BD-73F1-4B826197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A690C-4145-BEA2-AAA0-4899C331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9D030-6ECC-D802-6540-A5820F4E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276872"/>
            <a:ext cx="3100251" cy="879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207E1-E01E-DBBE-3CC4-3FA2579B5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26" y="4293096"/>
            <a:ext cx="3622766" cy="78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6542-463F-D145-59F0-AD505768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08" y="274638"/>
            <a:ext cx="4402832" cy="1143000"/>
          </a:xfrm>
        </p:spPr>
        <p:txBody>
          <a:bodyPr/>
          <a:lstStyle/>
          <a:p>
            <a:r>
              <a:rPr lang="en-US" dirty="0"/>
              <a:t>Equivariance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1CCA9-57B8-4851-E605-11F60A05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3861A-1E05-BEFB-7336-CDE5DFF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0614FE-B671-FBAE-DC71-8D848E81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73703"/>
            <a:ext cx="6543174" cy="543684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6FBDBB2-F02E-BE87-E18C-BDB54357B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10367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1E65D-6571-53DB-35B1-493127A5871F}"/>
              </a:ext>
            </a:extLst>
          </p:cNvPr>
          <p:cNvSpPr txBox="1"/>
          <p:nvPr/>
        </p:nvSpPr>
        <p:spPr>
          <a:xfrm>
            <a:off x="913495" y="6521420"/>
            <a:ext cx="3478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(translated 20 pixels to the left)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2A2C5-9912-3F99-A7FD-AEC2877F4FBD}"/>
              </a:ext>
            </a:extLst>
          </p:cNvPr>
          <p:cNvSpPr txBox="1"/>
          <p:nvPr/>
        </p:nvSpPr>
        <p:spPr>
          <a:xfrm>
            <a:off x="4297871" y="6525344"/>
            <a:ext cx="3478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(translated 20 pixels to the left)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9AB1BE-DE4D-F532-F9A6-A6B89ECF0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84"/>
          <a:stretch/>
        </p:blipFill>
        <p:spPr>
          <a:xfrm>
            <a:off x="7164288" y="3103997"/>
            <a:ext cx="1199710" cy="788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70A098-AF7D-1062-AEB6-AF794511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51" r="1" b="206"/>
          <a:stretch/>
        </p:blipFill>
        <p:spPr>
          <a:xfrm>
            <a:off x="6948264" y="5759119"/>
            <a:ext cx="1595754" cy="7865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200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27E04-047E-9DA9-5093-C3519745FCFD}"/>
              </a:ext>
            </a:extLst>
          </p:cNvPr>
          <p:cNvSpPr/>
          <p:nvPr/>
        </p:nvSpPr>
        <p:spPr>
          <a:xfrm>
            <a:off x="2339752" y="1268760"/>
            <a:ext cx="6768752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7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A7F4D-9E91-812E-BA51-F9AD9167B9E1}"/>
              </a:ext>
            </a:extLst>
          </p:cNvPr>
          <p:cNvSpPr/>
          <p:nvPr/>
        </p:nvSpPr>
        <p:spPr>
          <a:xfrm>
            <a:off x="4572000" y="1268760"/>
            <a:ext cx="4579271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8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DC368F-1056-0101-E819-FC1AB0004748}"/>
              </a:ext>
            </a:extLst>
          </p:cNvPr>
          <p:cNvSpPr/>
          <p:nvPr/>
        </p:nvSpPr>
        <p:spPr>
          <a:xfrm>
            <a:off x="6948264" y="1268760"/>
            <a:ext cx="2195736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1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17865261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 cap="sq">
          <a:solidFill>
            <a:schemeClr val="tx1"/>
          </a:solidFill>
          <a:bevel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41256</TotalTime>
  <Words>1067</Words>
  <Application>Microsoft Office PowerPoint</Application>
  <PresentationFormat>On-screen Show (4:3)</PresentationFormat>
  <Paragraphs>180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LMRoman10-Regular-Identity-H</vt:lpstr>
      <vt:lpstr>Times New Roman</vt:lpstr>
      <vt:lpstr>Office Theme</vt:lpstr>
      <vt:lpstr>Machine Vision: Understanding Deep Learning</vt:lpstr>
      <vt:lpstr>Images and fully-connected nets </vt:lpstr>
      <vt:lpstr>Invariance</vt:lpstr>
      <vt:lpstr>Invariance vs Equivariance</vt:lpstr>
      <vt:lpstr>Equivariance</vt:lpstr>
      <vt:lpstr>1-D convolution (for now)</vt:lpstr>
      <vt:lpstr>1-D convolution (for now)</vt:lpstr>
      <vt:lpstr>1-D convolution (for now)</vt:lpstr>
      <vt:lpstr>1-D convolution (for now)</vt:lpstr>
      <vt:lpstr>Stride / kernel size / dilation</vt:lpstr>
      <vt:lpstr>Fully connected vs convolutional layer</vt:lpstr>
      <vt:lpstr>Multiple channels</vt:lpstr>
      <vt:lpstr>Receptive field</vt:lpstr>
      <vt:lpstr>Receptive field</vt:lpstr>
      <vt:lpstr>Receptive field</vt:lpstr>
      <vt:lpstr>1-D Example: MNIST1D</vt:lpstr>
      <vt:lpstr>1-D Example: MNIST1D</vt:lpstr>
      <vt:lpstr>1-D Example: MNIST1D  CNN vs. fully connected</vt:lpstr>
      <vt:lpstr>2D convolutional layer</vt:lpstr>
      <vt:lpstr>2D convolution of image</vt:lpstr>
      <vt:lpstr>Downscaling an image 2x</vt:lpstr>
      <vt:lpstr>Upscaling an image 2x</vt:lpstr>
      <vt:lpstr>Transposed Convolution</vt:lpstr>
      <vt:lpstr>Changing the number of channels</vt:lpstr>
      <vt:lpstr>Application:  Imagenet classification using AlexNet</vt:lpstr>
      <vt:lpstr>Application:  Imagenet classification using AlexNet</vt:lpstr>
      <vt:lpstr>Application:  Imagenet classification using AlexNet</vt:lpstr>
      <vt:lpstr>Application:  Imagenet classification using VGG Net</vt:lpstr>
      <vt:lpstr>Key Points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158</cp:revision>
  <cp:lastPrinted>2017-12-12T09:25:36Z</cp:lastPrinted>
  <dcterms:created xsi:type="dcterms:W3CDTF">2011-06-01T16:56:42Z</dcterms:created>
  <dcterms:modified xsi:type="dcterms:W3CDTF">2022-12-14T02:38:45Z</dcterms:modified>
</cp:coreProperties>
</file>